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5" d="100"/>
          <a:sy n="85" d="100"/>
        </p:scale>
        <p:origin x="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5/13/2020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5/13/2020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2488" y="1613016"/>
            <a:ext cx="9144000" cy="2387600"/>
          </a:xfrm>
        </p:spPr>
        <p:txBody>
          <a:bodyPr/>
          <a:lstStyle/>
          <a:p>
            <a:r>
              <a:rPr lang="en-US" dirty="0" smtClean="0">
                <a:latin typeface="Times New Roman" panose="02020603050405020304" pitchFamily="18" charset="0"/>
                <a:cs typeface="Times New Roman" panose="02020603050405020304" pitchFamily="18" charset="0"/>
              </a:rPr>
              <a:t>Definition &amp; Description of Community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4746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1016"/>
            <a:ext cx="10515600" cy="5865540"/>
          </a:xfrm>
        </p:spPr>
        <p:txBody>
          <a:bodyPr/>
          <a:lstStyle/>
          <a:p>
            <a:pPr marL="0" indent="0" algn="just">
              <a:buNone/>
            </a:pPr>
            <a:r>
              <a:rPr lang="en-US" dirty="0" smtClean="0"/>
              <a: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concept of community is derived from the Latin word </a:t>
            </a:r>
            <a:r>
              <a:rPr lang="en-US" b="1" i="1" dirty="0">
                <a:latin typeface="Times New Roman" panose="02020603050405020304" pitchFamily="18" charset="0"/>
                <a:cs typeface="Times New Roman" panose="02020603050405020304" pitchFamily="18" charset="0"/>
              </a:rPr>
              <a:t>“Commune”</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which means </a:t>
            </a:r>
            <a:r>
              <a:rPr lang="en-US" b="1" dirty="0">
                <a:latin typeface="Times New Roman" panose="02020603050405020304" pitchFamily="18" charset="0"/>
                <a:cs typeface="Times New Roman" panose="02020603050405020304" pitchFamily="18" charset="0"/>
              </a:rPr>
              <a:t>“to communicate.”</a:t>
            </a:r>
            <a:r>
              <a:rPr lang="en-US" dirty="0">
                <a:latin typeface="Times New Roman" panose="02020603050405020304" pitchFamily="18" charset="0"/>
                <a:cs typeface="Times New Roman" panose="02020603050405020304" pitchFamily="18" charset="0"/>
              </a:rPr>
              <a:t> Accordingly by community is meant such a group of people between whom there is common mode of communicating with one another.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is </a:t>
            </a:r>
            <a:r>
              <a:rPr lang="en-US" b="1" dirty="0">
                <a:latin typeface="Times New Roman" panose="02020603050405020304" pitchFamily="18" charset="0"/>
                <a:cs typeface="Times New Roman" panose="02020603050405020304" pitchFamily="18" charset="0"/>
              </a:rPr>
              <a:t>similarity</a:t>
            </a:r>
            <a:r>
              <a:rPr lang="en-US" dirty="0">
                <a:latin typeface="Times New Roman" panose="02020603050405020304" pitchFamily="18" charset="0"/>
                <a:cs typeface="Times New Roman" panose="02020603050405020304" pitchFamily="18" charset="0"/>
              </a:rPr>
              <a:t> in their language, habits, customs, means of livelihood, conditions and characteristics of the life</a:t>
            </a:r>
            <a:r>
              <a:rPr lang="en-US" dirty="0" smtClean="0">
                <a:latin typeface="Times New Roman" panose="02020603050405020304" pitchFamily="18" charset="0"/>
                <a:cs typeface="Times New Roman" panose="02020603050405020304" pitchFamily="18" charset="0"/>
              </a:rPr>
              <a:t>.</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sociological literature there are </a:t>
            </a:r>
            <a:r>
              <a:rPr lang="en-US" b="1" dirty="0">
                <a:latin typeface="Times New Roman" panose="02020603050405020304" pitchFamily="18" charset="0"/>
                <a:cs typeface="Times New Roman" panose="02020603050405020304" pitchFamily="18" charset="0"/>
              </a:rPr>
              <a:t>a number of definitions </a:t>
            </a:r>
            <a:r>
              <a:rPr lang="en-US" dirty="0">
                <a:latin typeface="Times New Roman" panose="02020603050405020304" pitchFamily="18" charset="0"/>
                <a:cs typeface="Times New Roman" panose="02020603050405020304" pitchFamily="18" charset="0"/>
              </a:rPr>
              <a:t>of the term community depending upon the social scientists, authors and knowledgeable writers and their focus of attention on special problem. But still the </a:t>
            </a:r>
            <a:r>
              <a:rPr lang="en-US" b="1" dirty="0">
                <a:latin typeface="Times New Roman" panose="02020603050405020304" pitchFamily="18" charset="0"/>
                <a:cs typeface="Times New Roman" panose="02020603050405020304" pitchFamily="18" charset="0"/>
              </a:rPr>
              <a:t>term community is undergoing</a:t>
            </a:r>
            <a:r>
              <a:rPr lang="en-US" dirty="0">
                <a:latin typeface="Times New Roman" panose="02020603050405020304" pitchFamily="18" charset="0"/>
                <a:cs typeface="Times New Roman" panose="02020603050405020304" pitchFamily="18" charset="0"/>
              </a:rPr>
              <a:t> the stages of qualification and modification.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7924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1293" y="579863"/>
            <a:ext cx="10515600" cy="5586760"/>
          </a:xfrm>
        </p:spPr>
        <p:txBody>
          <a:bodyPr>
            <a:normAutofit fontScale="92500" lnSpcReduction="20000"/>
          </a:bodyPr>
          <a:lstStyle/>
          <a:p>
            <a:pPr marL="0" indent="0" algn="just">
              <a:buNone/>
            </a:pPr>
            <a:r>
              <a:rPr lang="en-US" dirty="0" smtClean="0">
                <a:latin typeface="Times New Roman" panose="02020603050405020304" pitchFamily="18" charset="0"/>
                <a:cs typeface="Times New Roman" panose="02020603050405020304" pitchFamily="18" charset="0"/>
              </a:rPr>
              <a:t>	Anyhow </a:t>
            </a:r>
            <a:r>
              <a:rPr lang="en-US" dirty="0">
                <a:latin typeface="Times New Roman" panose="02020603050405020304" pitchFamily="18" charset="0"/>
                <a:cs typeface="Times New Roman" panose="02020603050405020304" pitchFamily="18" charset="0"/>
              </a:rPr>
              <a:t>for the sake of reference, we can say that the </a:t>
            </a:r>
            <a:r>
              <a:rPr lang="en-US" b="1" dirty="0">
                <a:latin typeface="Times New Roman" panose="02020603050405020304" pitchFamily="18" charset="0"/>
                <a:cs typeface="Times New Roman" panose="02020603050405020304" pitchFamily="18" charset="0"/>
              </a:rPr>
              <a:t>concept of community</a:t>
            </a:r>
            <a:r>
              <a:rPr lang="en-US" dirty="0">
                <a:latin typeface="Times New Roman" panose="02020603050405020304" pitchFamily="18" charset="0"/>
                <a:cs typeface="Times New Roman" panose="02020603050405020304" pitchFamily="18" charset="0"/>
              </a:rPr>
              <a:t> refers to: </a:t>
            </a:r>
          </a:p>
          <a:p>
            <a:pPr marL="0" indent="0" algn="just">
              <a:buNone/>
            </a:pPr>
            <a:r>
              <a:rPr lang="en-US" b="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large number of people living together within a specific geographical area, sharing a common way of life in such a way, that they try to overcome most of their basic needs and problems from local resources and institutions.</a:t>
            </a:r>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Or)</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According </a:t>
            </a:r>
            <a:r>
              <a:rPr lang="en-US" dirty="0">
                <a:latin typeface="Times New Roman" panose="02020603050405020304" pitchFamily="18" charset="0"/>
                <a:cs typeface="Times New Roman" panose="02020603050405020304" pitchFamily="18" charset="0"/>
              </a:rPr>
              <a:t>to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Ogburn</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&amp; </a:t>
            </a:r>
            <a:r>
              <a:rPr lang="en-US" b="1" dirty="0" err="1">
                <a:latin typeface="Times New Roman" panose="02020603050405020304" pitchFamily="18" charset="0"/>
                <a:cs typeface="Times New Roman" panose="02020603050405020304" pitchFamily="18" charset="0"/>
              </a:rPr>
              <a:t>Nimcoff</a:t>
            </a:r>
            <a:r>
              <a:rPr lang="en-US"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community may be thought of as a total organization of social life within a limited area.</a:t>
            </a:r>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Or)</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According </a:t>
            </a:r>
            <a:r>
              <a:rPr lang="en-US" dirty="0">
                <a:latin typeface="Times New Roman" panose="02020603050405020304" pitchFamily="18" charset="0"/>
                <a:cs typeface="Times New Roman" panose="02020603050405020304" pitchFamily="18" charset="0"/>
              </a:rPr>
              <a:t>to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Maciver</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Community is an area of social living marked by some degree of social coherence.</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He further says,</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Whenever the members of any group, small or large, living together in such a way that they share, not this or that particular interest, but the basic conditions of common life, we call that group a community.</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2575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8054"/>
          </a:xfrm>
        </p:spPr>
        <p:txBody>
          <a:bodyPr>
            <a:normAutofit fontScale="90000"/>
          </a:bodyPr>
          <a:lstStyle/>
          <a:p>
            <a:r>
              <a:rPr lang="en-US" b="1" dirty="0" smtClean="0"/>
              <a:t/>
            </a:r>
            <a:br>
              <a:rPr lang="en-US" b="1" dirty="0" smtClean="0"/>
            </a:br>
            <a:r>
              <a:rPr lang="en-US" b="1" dirty="0" smtClean="0">
                <a:latin typeface="Times New Roman" panose="02020603050405020304" pitchFamily="18" charset="0"/>
                <a:cs typeface="Times New Roman" panose="02020603050405020304" pitchFamily="18" charset="0"/>
              </a:rPr>
              <a:t>Elements </a:t>
            </a:r>
            <a:r>
              <a:rPr lang="en-US" b="1" dirty="0">
                <a:latin typeface="Times New Roman" panose="02020603050405020304" pitchFamily="18" charset="0"/>
                <a:cs typeface="Times New Roman" panose="02020603050405020304" pitchFamily="18" charset="0"/>
              </a:rPr>
              <a:t>of Community:</a:t>
            </a:r>
            <a:r>
              <a:rPr lang="en-US" dirty="0"/>
              <a:t/>
            </a:r>
            <a:br>
              <a:rPr lang="en-US" dirty="0"/>
            </a:br>
            <a:endParaRPr lang="en-US" dirty="0"/>
          </a:p>
        </p:txBody>
      </p:sp>
      <p:sp>
        <p:nvSpPr>
          <p:cNvPr id="3" name="Content Placeholder 2"/>
          <p:cNvSpPr>
            <a:spLocks noGrp="1"/>
          </p:cNvSpPr>
          <p:nvPr>
            <p:ph idx="1"/>
          </p:nvPr>
        </p:nvSpPr>
        <p:spPr>
          <a:xfrm>
            <a:off x="838200" y="1282390"/>
            <a:ext cx="10515600" cy="4894573"/>
          </a:xfrm>
        </p:spPr>
        <p:txBody>
          <a:bodyPr>
            <a:normAutofit lnSpcReduction="10000"/>
          </a:bodyPr>
          <a:lstStyle/>
          <a:p>
            <a:pPr marL="0" indent="0" algn="just">
              <a:buNone/>
            </a:pPr>
            <a:r>
              <a:rPr lang="en-US" dirty="0" smtClean="0"/>
              <a: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basic elements of a community are:</a:t>
            </a:r>
          </a:p>
          <a:p>
            <a:pPr marL="0" lvl="0" indent="0" algn="just">
              <a:buNone/>
            </a:pPr>
            <a:r>
              <a:rPr lang="en-US" b="1" dirty="0" err="1" smtClean="0">
                <a:latin typeface="Times New Roman" panose="02020603050405020304" pitchFamily="18" charset="0"/>
                <a:cs typeface="Times New Roman" panose="02020603050405020304" pitchFamily="18" charset="0"/>
              </a:rPr>
              <a:t>i</a:t>
            </a:r>
            <a:r>
              <a:rPr lang="en-US" b="1" dirty="0" smtClean="0">
                <a:latin typeface="Times New Roman" panose="02020603050405020304" pitchFamily="18" charset="0"/>
                <a:cs typeface="Times New Roman" panose="02020603050405020304" pitchFamily="18" charset="0"/>
              </a:rPr>
              <a:t>) Locality</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As </a:t>
            </a:r>
            <a:r>
              <a:rPr lang="en-US" dirty="0">
                <a:latin typeface="Times New Roman" panose="02020603050405020304" pitchFamily="18" charset="0"/>
                <a:cs typeface="Times New Roman" panose="02020603050405020304" pitchFamily="18" charset="0"/>
              </a:rPr>
              <a:t>for locality, a community occupies a specific territorial area to reside. It means the condition for a group to be a community is that they live together in a specific geographical boundary that provides them almost all the means of subsistence.</a:t>
            </a:r>
          </a:p>
          <a:p>
            <a:pPr marL="0" lvl="0" indent="0" algn="just">
              <a:buNone/>
            </a:pPr>
            <a:r>
              <a:rPr lang="en-US" b="1" dirty="0" smtClean="0">
                <a:latin typeface="Times New Roman" panose="02020603050405020304" pitchFamily="18" charset="0"/>
                <a:cs typeface="Times New Roman" panose="02020603050405020304" pitchFamily="18" charset="0"/>
              </a:rPr>
              <a:t>ii) Community </a:t>
            </a:r>
            <a:r>
              <a:rPr lang="en-US" b="1" dirty="0">
                <a:latin typeface="Times New Roman" panose="02020603050405020304" pitchFamily="18" charset="0"/>
                <a:cs typeface="Times New Roman" panose="02020603050405020304" pitchFamily="18" charset="0"/>
              </a:rPr>
              <a:t>Sentiment:</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community sentiment refers to the social coherence which community people inculcate within themselves. However, every community usually has two types of sentiments which are not found in other groups. Firstly, a sense of belonging to its territory, and secondly, a sense of belonging to one another. </a:t>
            </a:r>
          </a:p>
          <a:p>
            <a:pPr marL="0" indent="0">
              <a:buNone/>
            </a:pPr>
            <a:endParaRPr lang="en-US" dirty="0"/>
          </a:p>
        </p:txBody>
      </p:sp>
    </p:spTree>
    <p:extLst>
      <p:ext uri="{BB962C8B-B14F-4D97-AF65-F5344CB8AC3E}">
        <p14:creationId xmlns:p14="http://schemas.microsoft.com/office/powerpoint/2010/main" val="946378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3595" y="1468786"/>
            <a:ext cx="10515600" cy="4351338"/>
          </a:xfrm>
        </p:spPr>
        <p:txBody>
          <a:bodyPr/>
          <a:lstStyle/>
          <a:p>
            <a:pPr marL="0" lvl="0" indent="0" algn="just">
              <a:buNone/>
            </a:pPr>
            <a:r>
              <a:rPr lang="en-US" b="1" dirty="0" smtClean="0">
                <a:latin typeface="Times New Roman" panose="02020603050405020304" pitchFamily="18" charset="0"/>
                <a:cs typeface="Times New Roman" panose="02020603050405020304" pitchFamily="18" charset="0"/>
              </a:rPr>
              <a:t>iii) Common </a:t>
            </a:r>
            <a:r>
              <a:rPr lang="en-US" b="1" dirty="0">
                <a:latin typeface="Times New Roman" panose="02020603050405020304" pitchFamily="18" charset="0"/>
                <a:cs typeface="Times New Roman" panose="02020603050405020304" pitchFamily="18" charset="0"/>
              </a:rPr>
              <a:t>Culture:</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community people share a common culture. They have their own cultural norms which are shared by the community as a whole. These local norms are the product of their local social conditions and are different and more important than those of general community.</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2036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5753"/>
          </a:xfrm>
        </p:spPr>
        <p:txBody>
          <a:bodyPr>
            <a:normAutofit fontScale="90000"/>
          </a:bodyPr>
          <a:lstStyle/>
          <a:p>
            <a:r>
              <a:rPr lang="en-US" b="1" dirty="0" smtClean="0"/>
              <a:t/>
            </a:r>
            <a:br>
              <a:rPr lang="en-US" b="1" dirty="0" smtClean="0"/>
            </a:br>
            <a:r>
              <a:rPr lang="en-US" b="1" dirty="0" smtClean="0">
                <a:latin typeface="Times New Roman" panose="02020603050405020304" pitchFamily="18" charset="0"/>
                <a:cs typeface="Times New Roman" panose="02020603050405020304" pitchFamily="18" charset="0"/>
              </a:rPr>
              <a:t>Types </a:t>
            </a:r>
            <a:r>
              <a:rPr lang="en-US" b="1" dirty="0">
                <a:latin typeface="Times New Roman" panose="02020603050405020304" pitchFamily="18" charset="0"/>
                <a:cs typeface="Times New Roman" panose="02020603050405020304" pitchFamily="18" charset="0"/>
              </a:rPr>
              <a:t>of Community:</a:t>
            </a:r>
            <a:r>
              <a:rPr lang="en-US" dirty="0"/>
              <a:t/>
            </a:r>
            <a:br>
              <a:rPr lang="en-US" dirty="0"/>
            </a:br>
            <a:endParaRPr lang="en-US" dirty="0"/>
          </a:p>
        </p:txBody>
      </p:sp>
      <p:sp>
        <p:nvSpPr>
          <p:cNvPr id="3" name="Content Placeholder 2"/>
          <p:cNvSpPr>
            <a:spLocks noGrp="1"/>
          </p:cNvSpPr>
          <p:nvPr>
            <p:ph idx="1"/>
          </p:nvPr>
        </p:nvSpPr>
        <p:spPr>
          <a:xfrm>
            <a:off x="838200" y="1282390"/>
            <a:ext cx="10515600" cy="4894573"/>
          </a:xfrm>
        </p:spPr>
        <p:txBody>
          <a:bodyPr>
            <a:normAutofit lnSpcReduction="10000"/>
          </a:bodyPr>
          <a:lstStyle/>
          <a:p>
            <a:pPr marL="0" indent="0" algn="just">
              <a:buNone/>
            </a:pPr>
            <a:r>
              <a:rPr lang="en-US" dirty="0">
                <a:latin typeface="Times New Roman" panose="02020603050405020304" pitchFamily="18" charset="0"/>
                <a:cs typeface="Times New Roman" panose="02020603050405020304" pitchFamily="18" charset="0"/>
              </a:rPr>
              <a:t>Communities are usually classified into three important types:</a:t>
            </a:r>
          </a:p>
          <a:p>
            <a:pPr lvl="0" algn="just"/>
            <a:r>
              <a:rPr lang="en-US" b="1" dirty="0">
                <a:latin typeface="Times New Roman" panose="02020603050405020304" pitchFamily="18" charset="0"/>
                <a:cs typeface="Times New Roman" panose="02020603050405020304" pitchFamily="18" charset="0"/>
              </a:rPr>
              <a:t>Rural Community:</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Rural </a:t>
            </a:r>
            <a:r>
              <a:rPr lang="en-US" dirty="0">
                <a:latin typeface="Times New Roman" panose="02020603050405020304" pitchFamily="18" charset="0"/>
                <a:cs typeface="Times New Roman" panose="02020603050405020304" pitchFamily="18" charset="0"/>
              </a:rPr>
              <a:t>community is a natural phenomenon. It is present in almost every society of the world and is characterized by low population rate, simple culture, informal social life, high degree of homogeneity and lack of modern facilities</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a:p>
            <a:pPr lvl="0" algn="just"/>
            <a:r>
              <a:rPr lang="en-US" b="1" dirty="0">
                <a:latin typeface="Times New Roman" panose="02020603050405020304" pitchFamily="18" charset="0"/>
                <a:cs typeface="Times New Roman" panose="02020603050405020304" pitchFamily="18" charset="0"/>
              </a:rPr>
              <a:t>Urban Communit</a:t>
            </a:r>
            <a:r>
              <a:rPr lang="en-US" dirty="0">
                <a:latin typeface="Times New Roman" panose="02020603050405020304" pitchFamily="18" charset="0"/>
                <a:cs typeface="Times New Roman" panose="02020603050405020304" pitchFamily="18" charset="0"/>
              </a:rPr>
              <a:t>y</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Urban </a:t>
            </a:r>
            <a:r>
              <a:rPr lang="en-US" dirty="0">
                <a:latin typeface="Times New Roman" panose="02020603050405020304" pitchFamily="18" charset="0"/>
                <a:cs typeface="Times New Roman" panose="02020603050405020304" pitchFamily="18" charset="0"/>
              </a:rPr>
              <a:t>community is opposite to rural community. In this type people live in large numbers and have highly impersonal relationships with each other along with high degree of complexity and heterogeneity in their living style. It is a product of rational choice and has all the modern facilities.</a:t>
            </a:r>
          </a:p>
          <a:p>
            <a:pPr marL="0" indent="0">
              <a:buNone/>
            </a:pPr>
            <a:endParaRPr lang="en-US" dirty="0"/>
          </a:p>
        </p:txBody>
      </p:sp>
    </p:spTree>
    <p:extLst>
      <p:ext uri="{BB962C8B-B14F-4D97-AF65-F5344CB8AC3E}">
        <p14:creationId xmlns:p14="http://schemas.microsoft.com/office/powerpoint/2010/main" val="2528013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25912"/>
            <a:ext cx="10515600" cy="5151051"/>
          </a:xfrm>
        </p:spPr>
        <p:txBody>
          <a:bodyPr/>
          <a:lstStyle/>
          <a:p>
            <a:pPr algn="just"/>
            <a:r>
              <a:rPr lang="en-US" b="1" dirty="0" smtClean="0">
                <a:latin typeface="Times New Roman" panose="02020603050405020304" pitchFamily="18" charset="0"/>
                <a:cs typeface="Times New Roman" panose="02020603050405020304" pitchFamily="18" charset="0"/>
              </a:rPr>
              <a:t>Tribal </a:t>
            </a:r>
            <a:r>
              <a:rPr lang="en-US" b="1" dirty="0">
                <a:latin typeface="Times New Roman" panose="02020603050405020304" pitchFamily="18" charset="0"/>
                <a:cs typeface="Times New Roman" panose="02020603050405020304" pitchFamily="18" charset="0"/>
              </a:rPr>
              <a:t>Community: </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According </a:t>
            </a:r>
            <a:r>
              <a:rPr lang="en-US" dirty="0">
                <a:latin typeface="Times New Roman" panose="02020603050405020304" pitchFamily="18" charset="0"/>
                <a:cs typeface="Times New Roman" panose="02020603050405020304" pitchFamily="18" charset="0"/>
              </a:rPr>
              <a:t>to Oxford Dictionary, </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A tribe is a group of people in a primitive or </a:t>
            </a:r>
            <a:r>
              <a:rPr lang="en-US" dirty="0" smtClean="0">
                <a:latin typeface="Times New Roman" panose="02020603050405020304" pitchFamily="18" charset="0"/>
                <a:cs typeface="Times New Roman" panose="02020603050405020304" pitchFamily="18" charset="0"/>
              </a:rPr>
              <a:t>barbarous </a:t>
            </a:r>
            <a:r>
              <a:rPr lang="en-US" dirty="0">
                <a:latin typeface="Times New Roman" panose="02020603050405020304" pitchFamily="18" charset="0"/>
                <a:cs typeface="Times New Roman" panose="02020603050405020304" pitchFamily="18" charset="0"/>
              </a:rPr>
              <a:t>stage of development acknowledging the authority of a chief and usually regarding themselves as having a common ancestor.</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Whereas L.M Lewis believes that </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tribal communities are those which are small in scale, are restricted in the spatial and temporal range of their social, legal and political relations and possess a morality, a religion and world view of corresponding dimensions.</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70129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Conclusion: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US" dirty="0" smtClean="0"/>
              <a:t>	</a:t>
            </a: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concept of community is of great importance particularly in developing countries where the resources are very limited with respect to their problems and needs. There it becomes very difficult for the government to meet individuals’ problems one by one, therefore, it takes them at community level so that more and effective results could be achieved in a short time.</a:t>
            </a:r>
          </a:p>
          <a:p>
            <a:endParaRPr lang="en-US" dirty="0"/>
          </a:p>
        </p:txBody>
      </p:sp>
    </p:spTree>
    <p:extLst>
      <p:ext uri="{BB962C8B-B14F-4D97-AF65-F5344CB8AC3E}">
        <p14:creationId xmlns:p14="http://schemas.microsoft.com/office/powerpoint/2010/main" val="40311531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TotalTime>
  <Words>27</Words>
  <Application>Microsoft Office PowerPoint</Application>
  <PresentationFormat>Widescreen</PresentationFormat>
  <Paragraphs>31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Definition &amp; Description of Community</vt:lpstr>
      <vt:lpstr>PowerPoint Presentation</vt:lpstr>
      <vt:lpstr>PowerPoint Presentation</vt:lpstr>
      <vt:lpstr> Elements of Community: </vt:lpstr>
      <vt:lpstr>PowerPoint Presentation</vt:lpstr>
      <vt:lpstr> Types of Community: </vt:lpstr>
      <vt:lpstr>PowerPoint Presentation</vt:lpstr>
      <vt:lpstr>Conclusion:</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&amp; Description of Community</dc:title>
  <dc:creator>Acer</dc:creator>
  <cp:lastModifiedBy>Acer</cp:lastModifiedBy>
  <cp:revision>3</cp:revision>
  <dcterms:created xsi:type="dcterms:W3CDTF">2020-05-13T00:03:24Z</dcterms:created>
  <dcterms:modified xsi:type="dcterms:W3CDTF">2020-05-13T00:15:01Z</dcterms:modified>
</cp:coreProperties>
</file>